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0" r:id="rId26"/>
    <p:sldId id="274" r:id="rId27"/>
    <p:sldId id="275" r:id="rId28"/>
    <p:sldId id="284" r:id="rId29"/>
    <p:sldId id="285" r:id="rId30"/>
    <p:sldId id="291" r:id="rId31"/>
    <p:sldId id="292" r:id="rId32"/>
    <p:sldId id="280" r:id="rId33"/>
    <p:sldId id="277" r:id="rId34"/>
    <p:sldId id="279" r:id="rId35"/>
    <p:sldId id="293" r:id="rId36"/>
    <p:sldId id="294" r:id="rId37"/>
  </p:sldIdLst>
  <p:sldSz cx="9144000" cy="5143500" type="screen16x9"/>
  <p:notesSz cx="6858000" cy="9144000"/>
  <p:embeddedFontLst>
    <p:embeddedFont>
      <p:font typeface="Francois One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7B280-36AE-490E-98AC-BA7EAF81724F}">
  <a:tblStyle styleId="{6C77B280-36AE-490E-98AC-BA7EAF817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9"/>
    <p:restoredTop sz="94719"/>
  </p:normalViewPr>
  <p:slideViewPr>
    <p:cSldViewPr snapToGrid="0">
      <p:cViewPr varScale="1">
        <p:scale>
          <a:sx n="142" d="100"/>
          <a:sy n="142" d="100"/>
        </p:scale>
        <p:origin x="31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7c4045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7c4045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04001af6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04001af6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04001af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04001af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04001af6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04001af6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04001af6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04001af6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04001af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04001af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04001af6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04001af6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04001af6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04001af6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4001af6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04001af6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6c131e0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6c131e0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6c131e05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6c131e05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9e9746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9e9746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paragraph tag is only a &lt;p&gt;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b361ac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4b361ac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6c131e05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6c131e05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b361ace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4b361ace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6c131e05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6c131e05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6c131e05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6c131e05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6c131e05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6c131e05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4b361ac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4b361ace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48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b361ace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4b361ace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25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6c131e0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6c131e0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651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4b361ace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4b361ace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92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4001af6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4001af6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 is no closing &lt;/h1&gt; tag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6c131e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6c131e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4d311b9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4d311b92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54f0347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54f0347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63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63a7b378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63a7b378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55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63a7b3780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63a7b3780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35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f22083ad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f22083ad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30db4ab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30db4ab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04001af6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04001af6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image tag is img, the source attribute is src, and the filename is missing! Here is a correct version: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&lt;img src="sun.jpg" alt="an image of the sun" /&gt;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361ace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361ace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image tag is img, the source attribute is src. The filename is missing! Here is a correct version: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&lt;img src="sun.jpg" alt="an image of the sun" /&gt;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87c4045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87c4045d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04001af6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04001af6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4001af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4001af6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04001af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04001af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cssref/default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301-Cloud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ear9.io/0302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ear9.io/0303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</a:t>
            </a:r>
            <a:r>
              <a:rPr lang="en-GB"/>
              <a:t> 3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Styling Web Pages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Basics</a:t>
            </a:r>
            <a:endParaRPr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5" y="1222560"/>
            <a:ext cx="8868750" cy="276809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Replit creates this for us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5172200" y="2621000"/>
            <a:ext cx="398400" cy="987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93275" y="2741750"/>
            <a:ext cx="398400" cy="987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12025" y="2979550"/>
            <a:ext cx="8763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called the selector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It selects the HTML element (or elements) that the rules will affect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this case all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tags will be styled according to these rules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Notice the selector has not got these symbols: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80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36"/>
          <p:cNvSpPr/>
          <p:nvPr/>
        </p:nvSpPr>
        <p:spPr>
          <a:xfrm>
            <a:off x="815050" y="1630100"/>
            <a:ext cx="4116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312025" y="2979550"/>
            <a:ext cx="8763000" cy="46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rules are specified between the curly braces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{ }</a:t>
            </a:r>
            <a:endParaRPr sz="180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7"/>
          <p:cNvSpPr/>
          <p:nvPr/>
        </p:nvSpPr>
        <p:spPr>
          <a:xfrm>
            <a:off x="1344875" y="1630100"/>
            <a:ext cx="2994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8137575" y="1630100"/>
            <a:ext cx="2994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312025" y="2979550"/>
            <a:ext cx="8763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Each individual style is specified by: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property name (eg/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colon '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value (eg/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green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semi-colon '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8"/>
          <p:cNvSpPr/>
          <p:nvPr/>
        </p:nvSpPr>
        <p:spPr>
          <a:xfrm>
            <a:off x="1729450" y="1630100"/>
            <a:ext cx="27018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Syntax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312025" y="2979550"/>
            <a:ext cx="831038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 can specify as many rules as required in between the curly braces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{ }</a:t>
            </a:r>
            <a:endParaRPr sz="1800" dirty="0">
              <a:solidFill>
                <a:srgbClr val="8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Char char="●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same rules still apply: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property name (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eg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text-align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colon '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value (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eg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/ </a:t>
            </a:r>
            <a:r>
              <a:rPr lang="en-GB" sz="1800" dirty="0" err="1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center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AutoNum type="arabicPeriod"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semi-colon '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00" y="1536088"/>
            <a:ext cx="7831800" cy="61911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9"/>
          <p:cNvSpPr/>
          <p:nvPr/>
        </p:nvSpPr>
        <p:spPr>
          <a:xfrm>
            <a:off x="4548850" y="1630100"/>
            <a:ext cx="3490800" cy="348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Demonstration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8" y="1906550"/>
            <a:ext cx="8420825" cy="133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Demonstration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346650" y="3966675"/>
            <a:ext cx="801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first CSS rule styles all content with a blue background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second CSS rule colours the text white and center aligns the text for all </a:t>
            </a:r>
            <a:r>
              <a:rPr lang="en-GB" b="1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elements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third CSS rule colours the text light blue and sets the font size to 54 pixels for all paragraphs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21" y="1059875"/>
            <a:ext cx="5905549" cy="93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88" y="2145300"/>
            <a:ext cx="7463014" cy="1668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Element Selector</a:t>
            </a:r>
            <a:endParaRPr/>
          </a:p>
        </p:txBody>
      </p:sp>
      <p:sp>
        <p:nvSpPr>
          <p:cNvPr id="292" name="Google Shape;292;p4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562799" y="3412120"/>
            <a:ext cx="8219613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these examples this selector type refers to all HTML elements (e.g.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600" b="1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 of that type. This is like changing the default styling on your text in Microsoft Word or Google Docs.</a:t>
            </a: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also called a </a:t>
            </a:r>
            <a:r>
              <a:rPr lang="en-GB" sz="1600" b="1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simple selector</a:t>
            </a:r>
            <a:r>
              <a:rPr lang="en-GB" sz="16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88" y="1906550"/>
            <a:ext cx="8420825" cy="133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6" name="Google Shape;396;p50"/>
          <p:cNvSpPr txBox="1"/>
          <p:nvPr/>
        </p:nvSpPr>
        <p:spPr>
          <a:xfrm>
            <a:off x="562800" y="2375750"/>
            <a:ext cx="82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as a selector.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403" name="Google Shape;403;p5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562800" y="2375750"/>
            <a:ext cx="8339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 a selector.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562800" y="4128350"/>
            <a:ext cx="7421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our CSS file, we reference the id by using a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followed by the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name (e.g.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mainParagraph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1"/>
          <p:cNvSpPr txBox="1"/>
          <p:nvPr/>
        </p:nvSpPr>
        <p:spPr>
          <a:xfrm>
            <a:off x="562800" y="29091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00" y="3518750"/>
            <a:ext cx="65493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opening tags we are allowed to use are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&lt;title&gt;</a:t>
            </a:r>
            <a:r>
              <a:rPr lang="en-GB" sz="1600"/>
              <a:t>,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&lt;body&gt;</a:t>
            </a:r>
            <a:r>
              <a:rPr lang="en-GB" sz="1600"/>
              <a:t> and</a:t>
            </a:r>
            <a:r>
              <a:rPr lang="en-GB" sz="1600">
                <a:solidFill>
                  <a:srgbClr val="980000"/>
                </a:solidFill>
              </a:rPr>
              <a:t>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endParaRPr sz="16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2419375"/>
            <a:ext cx="5886450" cy="253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 Selector</a:t>
            </a:r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573575" y="2502913"/>
            <a:ext cx="80184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can use any name we want as the </a:t>
            </a:r>
            <a:r>
              <a:rPr lang="en-GB" sz="1800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 However, it should be relevant and meaningful to the page.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of an element is unique within a web page. This means the </a:t>
            </a:r>
            <a:r>
              <a:rPr lang="en-GB" sz="1800" dirty="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800" dirty="0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selector is used to select one unique element. This is similar to your student code or your Tax File Number - it uniquely identifies you!</a:t>
            </a:r>
            <a:endParaRPr sz="18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66150"/>
            <a:ext cx="803994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Selector</a:t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56" name="Google Shape;456;p55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562800" y="2258275"/>
            <a:ext cx="8508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class as a selector.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679100"/>
            <a:ext cx="78489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Class Selector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5" name="Google Shape;465;p5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7" name="Google Shape;467;p56"/>
          <p:cNvSpPr txBox="1"/>
          <p:nvPr/>
        </p:nvSpPr>
        <p:spPr>
          <a:xfrm>
            <a:off x="562800" y="2258275"/>
            <a:ext cx="8508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we add an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rgbClr val="8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attribute to an HTML element, we can use this class as a selector.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562800" y="1156550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679100"/>
            <a:ext cx="7848900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p56"/>
          <p:cNvSpPr txBox="1"/>
          <p:nvPr/>
        </p:nvSpPr>
        <p:spPr>
          <a:xfrm>
            <a:off x="562800" y="2937288"/>
            <a:ext cx="80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00" y="3448556"/>
            <a:ext cx="5434868" cy="461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2" name="Google Shape;472;p56"/>
          <p:cNvSpPr txBox="1"/>
          <p:nvPr/>
        </p:nvSpPr>
        <p:spPr>
          <a:xfrm>
            <a:off x="562800" y="4128350"/>
            <a:ext cx="7421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 our CSS file, we reference the 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by using a '</a:t>
            </a:r>
            <a:r>
              <a:rPr lang="en-GB" sz="1800" b="1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' followed by the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name (e.g. </a:t>
            </a:r>
            <a:r>
              <a:rPr lang="en-GB" sz="18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centerText</a:t>
            </a: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ID Selectors and Class Selectors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aphicFrame>
        <p:nvGraphicFramePr>
          <p:cNvPr id="481" name="Google Shape;481;p57"/>
          <p:cNvGraphicFramePr/>
          <p:nvPr/>
        </p:nvGraphicFramePr>
        <p:xfrm>
          <a:off x="952500" y="1465750"/>
          <a:ext cx="7239000" cy="2997267"/>
        </p:xfrm>
        <a:graphic>
          <a:graphicData uri="http://schemas.openxmlformats.org/drawingml/2006/table">
            <a:tbl>
              <a:tblPr>
                <a:noFill/>
                <a:tableStyleId>{6C77B280-36AE-490E-98AC-BA7EAF81724F}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id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attribute can only be given to a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 on a page</a:t>
                      </a:r>
                      <a:endParaRPr sz="18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class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attribute can apply to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many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elements on a page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337" y="284220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15138" y="2439950"/>
            <a:ext cx="685225" cy="6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750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738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7463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738" y="2440563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7463" y="2440563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3313" y="3320350"/>
            <a:ext cx="68400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0188" y="2440575"/>
            <a:ext cx="684000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CSS Properties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0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background colour: 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</a:t>
            </a:r>
            <a:r>
              <a:rPr lang="en-GB" b="1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blue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text colour: 			</a:t>
            </a:r>
            <a:r>
              <a:rPr lang="en-GB" b="1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red</a:t>
            </a:r>
            <a:r>
              <a:rPr lang="en-GB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Style the border: 		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border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2px</a:t>
            </a:r>
            <a:r>
              <a:rPr lang="en-GB" b="1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solid black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Set the size of text:			</a:t>
            </a:r>
            <a:r>
              <a:rPr lang="en-GB" b="1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font-size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b="1" dirty="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b="1" dirty="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20px</a:t>
            </a:r>
            <a:r>
              <a:rPr lang="en-GB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98" name="Google Shape;498;p5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00" name="Google Shape;5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404945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/>
          <p:nvPr/>
        </p:nvSpPr>
        <p:spPr>
          <a:xfrm>
            <a:off x="1050225" y="4064000"/>
            <a:ext cx="5815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W3Schools is a great resource for CSS information:</a:t>
            </a:r>
            <a:b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https://www.w3schools.com/cssref/default.asp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Formatting Your CSS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1"/>
          </p:nvPr>
        </p:nvSpPr>
        <p:spPr>
          <a:xfrm>
            <a:off x="779100" y="2181225"/>
            <a:ext cx="75858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If you have more than one rule, as above, you should format your CSS so it is easy to check for errors.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the selector and opening </a:t>
            </a:r>
            <a:r>
              <a:rPr lang="en-GB" sz="15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GB" sz="1500"/>
              <a:t> on the same line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each declaration indented on a new line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Have the closing </a:t>
            </a:r>
            <a:r>
              <a:rPr lang="en-GB" sz="15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GB" sz="1500"/>
              <a:t> by itself at the end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This makes it easy to see if you have both brackets, and if there is a semicolon is after each declaration.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9" name="Google Shape;509;p5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0" y="1056550"/>
            <a:ext cx="2847975" cy="1085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Activity 03.01 - Clouds in the Sky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380850" y="4162025"/>
            <a:ext cx="8217741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03.01 - Clouds in the Sky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Your first task is to style a web page using element selectors. 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1879100"/>
            <a:ext cx="3090650" cy="22399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07" name="Google Shape;307;p43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308" name="Google Shape;308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3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43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54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03.01 - Clouds in the Sky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Your final web page should look something like this: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38" y="1899075"/>
            <a:ext cx="6137537" cy="1907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1" y="404945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1050225" y="4187900"/>
            <a:ext cx="58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Feel free to get creative with your colours and styles!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2543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/>
        </p:nvSpPr>
        <p:spPr>
          <a:xfrm>
            <a:off x="380850" y="4162025"/>
            <a:ext cx="838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03.02 - Top 3 Movies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03.02 - Top 3 Movies</a:t>
            </a:r>
            <a:endParaRPr/>
          </a:p>
        </p:txBody>
      </p:sp>
      <p:sp>
        <p:nvSpPr>
          <p:cNvPr id="428" name="Google Shape;42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task is to style a top 3 movies page so that it colours the winners as gold, silver and bronze.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0" name="Google Shape;430;p5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32" name="Google Shape;432;p53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433" name="Google Shape;43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53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53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37" name="Google Shape;43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838" y="1947025"/>
            <a:ext cx="3060325" cy="221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43541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03.02 - Top 3 Movies</a:t>
            </a:r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you have finished the page should look similar to: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5" name="Google Shape;445;p5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13" y="2075625"/>
            <a:ext cx="6838580" cy="1669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40832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569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tags usually come in pairs, weird things happen when they don't!</a:t>
            </a:r>
            <a:endParaRPr sz="1600"/>
          </a:p>
        </p:txBody>
      </p:sp>
      <p:sp>
        <p:nvSpPr>
          <p:cNvPr id="127" name="Google Shape;127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29" name="Google Shape;129;p2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00" y="1939375"/>
            <a:ext cx="4552950" cy="2428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Activity 03.03 - Fantasy Football Results</a:t>
            </a:r>
            <a:endParaRPr dirty="0"/>
          </a:p>
        </p:txBody>
      </p:sp>
      <p:sp>
        <p:nvSpPr>
          <p:cNvPr id="517" name="Google Shape;51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task is to style a football results page so it is colour coded. It should display green for a win, red for a loss, and blue for a draw.  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19" name="Google Shape;519;p6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346200" y="4162025"/>
            <a:ext cx="848610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03.03 - Fantasy Football Results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2" name="Google Shape;5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125" y="2088550"/>
            <a:ext cx="2913751" cy="210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60"/>
          <p:cNvGrpSpPr/>
          <p:nvPr/>
        </p:nvGrpSpPr>
        <p:grpSpPr>
          <a:xfrm>
            <a:off x="6645656" y="1710064"/>
            <a:ext cx="1952935" cy="2347156"/>
            <a:chOff x="6173075" y="716158"/>
            <a:chExt cx="2659225" cy="2960217"/>
          </a:xfrm>
        </p:grpSpPr>
        <p:pic>
          <p:nvPicPr>
            <p:cNvPr id="524" name="Google Shape;52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60"/>
            <p:cNvSpPr txBox="1"/>
            <p:nvPr/>
          </p:nvSpPr>
          <p:spPr>
            <a:xfrm>
              <a:off x="6600887" y="1467488"/>
              <a:ext cx="1803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Hint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60"/>
            <p:cNvSpPr txBox="1"/>
            <p:nvPr/>
          </p:nvSpPr>
          <p:spPr>
            <a:xfrm>
              <a:off x="6184175" y="1861087"/>
              <a:ext cx="2498400" cy="15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See the next slide for an example of what your page might look like! 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03.03 - Fantasy Football Results</a:t>
            </a:r>
            <a:endParaRPr/>
          </a:p>
        </p:txBody>
      </p:sp>
      <p:sp>
        <p:nvSpPr>
          <p:cNvPr id="533" name="Google Shape;53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web page could look like this: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35" name="Google Shape;535;p6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37" name="Google Shape;5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50" y="1748775"/>
            <a:ext cx="6372898" cy="25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Activity: </a:t>
            </a:r>
            <a:r>
              <a:rPr lang="en-GB" dirty="0" err="1"/>
              <a:t>Wayback</a:t>
            </a:r>
            <a:r>
              <a:rPr lang="en-GB" dirty="0"/>
              <a:t> Machine</a:t>
            </a:r>
            <a:r>
              <a:rPr lang="en-GB" dirty="0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!</a:t>
            </a:r>
            <a:endParaRPr dirty="0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311700" y="101772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 the following worksheet, and have a go comparing some other websites: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750" y="1479425"/>
            <a:ext cx="2498499" cy="2489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5" name="Google Shape;385;p49"/>
          <p:cNvSpPr txBox="1"/>
          <p:nvPr/>
        </p:nvSpPr>
        <p:spPr>
          <a:xfrm>
            <a:off x="380850" y="416202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Complete the worksheet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Wayback Machine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5032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Industry Connection: Thinktank Time...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42" name="Google Shape;342;p4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l="-286" r="16118" b="14456"/>
          <a:stretch/>
        </p:blipFill>
        <p:spPr>
          <a:xfrm>
            <a:off x="311700" y="1693150"/>
            <a:ext cx="4453200" cy="25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475" y="1962475"/>
            <a:ext cx="4074301" cy="200333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311575" y="1155350"/>
            <a:ext cx="44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1997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4870475" y="1155350"/>
            <a:ext cx="40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291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Industry Connection: Thinktank Time...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/>
          </a:blip>
          <a:srcRect t="4429" b="4420"/>
          <a:stretch/>
        </p:blipFill>
        <p:spPr>
          <a:xfrm>
            <a:off x="3662193" y="3171525"/>
            <a:ext cx="4261683" cy="18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514400" y="959875"/>
            <a:ext cx="445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1997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8"/>
          <p:cNvSpPr txBox="1"/>
          <p:nvPr/>
        </p:nvSpPr>
        <p:spPr>
          <a:xfrm>
            <a:off x="3849575" y="2709825"/>
            <a:ext cx="40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25" y="1388350"/>
            <a:ext cx="4453202" cy="196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39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43" name="Google Shape;54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CSS is used to style your web page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Simple selectors are used to select html elements like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-GB" sz="1600"/>
              <a:t>,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 sz="1600"/>
              <a:t>, and </a:t>
            </a: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endParaRPr sz="16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-GB" sz="1600"/>
              <a:t> selectors are used to select a single unique element on a page with an id attribute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600">
                <a:solidFill>
                  <a:srgbClr val="800000"/>
                </a:solidFill>
              </a:rPr>
              <a:t> </a:t>
            </a:r>
            <a:r>
              <a:rPr lang="en-GB" sz="1600"/>
              <a:t>selectors are used to select multiple elements with the same class attribute</a:t>
            </a:r>
            <a:endParaRPr sz="1600"/>
          </a:p>
        </p:txBody>
      </p:sp>
      <p:sp>
        <p:nvSpPr>
          <p:cNvPr id="544" name="Google Shape;544;p6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554" name="Google Shape;554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These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200"/>
              <a:t> lessons plans, worksheets, and other materials were created by Jeff Plumb and have been modified by the team at CS in Schools. They are licensed under a 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555" name="Google Shape;555;p6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57" name="Google Shape;557;p6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What is wrong with the following HTML?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Hint: there are three issues, look at the image tag.</a:t>
            </a:r>
            <a:endParaRPr sz="1600"/>
          </a:p>
        </p:txBody>
      </p:sp>
      <p:sp>
        <p:nvSpPr>
          <p:cNvPr id="138" name="Google Shape;138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033300"/>
            <a:ext cx="5486400" cy="2390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is the last slide with the HTML corrected:</a:t>
            </a:r>
            <a:endParaRPr sz="1600"/>
          </a:p>
        </p:txBody>
      </p:sp>
      <p:sp>
        <p:nvSpPr>
          <p:cNvPr id="149" name="Google Shape;149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1814825"/>
            <a:ext cx="5619750" cy="247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By the end of the lesson you will be able to: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CSS is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Style a web page using CSS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Distinguish between the 3 different types of selectors</a:t>
            </a:r>
            <a:endParaRPr sz="1600"/>
          </a:p>
        </p:txBody>
      </p:sp>
      <p:sp>
        <p:nvSpPr>
          <p:cNvPr id="160" name="Google Shape;160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CSS?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 stands for Cascading Style Sheets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 describes how HTML elements should be styled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will be writing our styling rules in a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web pages can use the same styling by sharing a CSS file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87" y="2945350"/>
            <a:ext cx="1574426" cy="15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32"/>
          <p:cNvGraphicFramePr/>
          <p:nvPr/>
        </p:nvGraphicFramePr>
        <p:xfrm>
          <a:off x="952500" y="1465750"/>
          <a:ext cx="7239000" cy="2680783"/>
        </p:xfrm>
        <a:graphic>
          <a:graphicData uri="http://schemas.openxmlformats.org/drawingml/2006/table">
            <a:tbl>
              <a:tblPr>
                <a:noFill/>
                <a:tableStyleId>{6C77B280-36AE-490E-98AC-BA7EAF81724F}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was designed to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a web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 describes how </a:t>
                      </a:r>
                      <a:r>
                        <a:rPr lang="en-GB" sz="1800" b="1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elements</a:t>
                      </a:r>
                      <a:r>
                        <a:rPr lang="en-GB" sz="18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GB" sz="18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are to be </a:t>
                      </a:r>
                      <a:r>
                        <a:rPr lang="en-GB" sz="1800" b="1">
                          <a:solidFill>
                            <a:srgbClr val="8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displayed</a:t>
                      </a:r>
                      <a:endParaRPr b="1">
                        <a:solidFill>
                          <a:srgbClr val="8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HTML and CSS?</a:t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25" y="250683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200" y="2506838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will we put our CSS?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rules will go in a file called </a:t>
            </a:r>
            <a:r>
              <a:rPr lang="en-GB" b="1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b="1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tell our HTML document about this file using the 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-GB"/>
              <a:t> tag which sits in between the 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GB"/>
              <a:t> tags.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63" y="2286775"/>
            <a:ext cx="5747870" cy="2551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8" name="Google Shape;198;p33"/>
          <p:cNvSpPr/>
          <p:nvPr/>
        </p:nvSpPr>
        <p:spPr>
          <a:xfrm>
            <a:off x="2096975" y="3212700"/>
            <a:ext cx="5309700" cy="221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On-screen Show (16:9)</PresentationFormat>
  <Paragraphs>188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Francois One</vt:lpstr>
      <vt:lpstr>Roboto Mono</vt:lpstr>
      <vt:lpstr>Roboto</vt:lpstr>
      <vt:lpstr>Arial</vt:lpstr>
      <vt:lpstr>Simple Light</vt:lpstr>
      <vt:lpstr>Lesson 3</vt:lpstr>
      <vt:lpstr>Previously, on CS in Schools...</vt:lpstr>
      <vt:lpstr>Previously, on CS in Schools...</vt:lpstr>
      <vt:lpstr>Previously, on CS in Schools...</vt:lpstr>
      <vt:lpstr>Previously, on CS in Schools...</vt:lpstr>
      <vt:lpstr>Learning objectives</vt:lpstr>
      <vt:lpstr>What is CSS?</vt:lpstr>
      <vt:lpstr>Why HTML and CSS?</vt:lpstr>
      <vt:lpstr>Where will we put our CSS?</vt:lpstr>
      <vt:lpstr>Replit creates this for us</vt:lpstr>
      <vt:lpstr>CSS Syntax</vt:lpstr>
      <vt:lpstr>CSS Syntax</vt:lpstr>
      <vt:lpstr>CSS Syntax</vt:lpstr>
      <vt:lpstr>CSS Syntax</vt:lpstr>
      <vt:lpstr>CSS Demonstration</vt:lpstr>
      <vt:lpstr>CSS Demonstration</vt:lpstr>
      <vt:lpstr>Element Selector</vt:lpstr>
      <vt:lpstr>ID Selector</vt:lpstr>
      <vt:lpstr>ID Selector</vt:lpstr>
      <vt:lpstr>ID Selector</vt:lpstr>
      <vt:lpstr>Class Selector</vt:lpstr>
      <vt:lpstr>Class Selector </vt:lpstr>
      <vt:lpstr>Difference Between ID Selectors and Class Selectors</vt:lpstr>
      <vt:lpstr>Common CSS Properties</vt:lpstr>
      <vt:lpstr>Formatting Your CSS</vt:lpstr>
      <vt:lpstr>Activity 03.01 - Clouds in the Sky </vt:lpstr>
      <vt:lpstr>Activity 03.01 - Clouds in the Sky </vt:lpstr>
      <vt:lpstr>Activity 03.02 - Top 3 Movies</vt:lpstr>
      <vt:lpstr>Activity 03.02 - Top 3 Movies</vt:lpstr>
      <vt:lpstr>Activity 03.03 - Fantasy Football Results</vt:lpstr>
      <vt:lpstr>Activity 03.03 - Fantasy Football Results</vt:lpstr>
      <vt:lpstr>Extension Activity: Wayback Machine!</vt:lpstr>
      <vt:lpstr>Industry Connection: Thinktank Time...</vt:lpstr>
      <vt:lpstr>Industry Connection: Thinktank Time...</vt:lpstr>
      <vt:lpstr>Summary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</dc:title>
  <cp:lastModifiedBy>Ricardo DUARTE PROENÇA</cp:lastModifiedBy>
  <cp:revision>3</cp:revision>
  <dcterms:modified xsi:type="dcterms:W3CDTF">2024-02-20T11:33:47Z</dcterms:modified>
</cp:coreProperties>
</file>